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77" r:id="rId1"/>
  </p:sldMasterIdLst>
  <p:sldIdLst>
    <p:sldId id="256" r:id="rId2"/>
    <p:sldId id="257" r:id="rId3"/>
    <p:sldId id="258" r:id="rId4"/>
    <p:sldId id="266" r:id="rId5"/>
    <p:sldId id="259" r:id="rId6"/>
    <p:sldId id="260" r:id="rId7"/>
    <p:sldId id="261" r:id="rId8"/>
    <p:sldId id="262" r:id="rId9"/>
    <p:sldId id="269" r:id="rId10"/>
    <p:sldId id="263" r:id="rId11"/>
    <p:sldId id="264" r:id="rId12"/>
    <p:sldId id="268" r:id="rId13"/>
    <p:sldId id="26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9" d="100"/>
          <a:sy n="89" d="100"/>
        </p:scale>
        <p:origin x="-90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AEA19B3-BC6D-4E56-93BC-B9B0EF1523FC}" type="datetime1">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a:pPr/>
              <a:t>‹#›</a:t>
            </a:fld>
            <a:endParaRPr/>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A6E006C-7EF3-9A4C-9425-D04ECF80BBFC}"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A29EE-183C-C143-9264-CF9F1526F583}" type="slidenum">
              <a:rPr lang="en-US" smtClean="0"/>
              <a:pPr/>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A6E006C-7EF3-9A4C-9425-D04ECF80BBFC}"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A29EE-183C-C143-9264-CF9F1526F583}" type="slidenum">
              <a:rPr lang="en-US" smtClean="0"/>
              <a:pPr/>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A6E006C-7EF3-9A4C-9425-D04ECF80BBFC}"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A29EE-183C-C143-9264-CF9F1526F583}" type="slidenum">
              <a:rPr lang="en-US" smtClean="0"/>
              <a:pPr/>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A6E006C-7EF3-9A4C-9425-D04ECF80BBFC}" type="datetimeFigureOut">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A29EE-183C-C143-9264-CF9F1526F583}"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8301A2-9537-4F11-903A-9D7FEDBB449A}" type="datetime1">
              <a:rPr lang="en-US" smtClean="0"/>
              <a:pPr/>
              <a:t>3/5/12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2B71-8991-4516-A01E-F1A9ACD28BDC}"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A6E006C-7EF3-9A4C-9425-D04ECF80BBFC}" type="datetimeFigureOut">
              <a:rPr lang="en-US" smtClean="0"/>
              <a:pPr/>
              <a:t>3/5/12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6A29EE-183C-C143-9264-CF9F1526F583}" type="slidenum">
              <a:rPr lang="en-US" smtClean="0"/>
              <a:pPr/>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A6E006C-7EF3-9A4C-9425-D04ECF80BBFC}" type="datetimeFigureOut">
              <a:rPr lang="en-US" smtClean="0"/>
              <a:pPr/>
              <a:t>3/5/12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6A29EE-183C-C143-9264-CF9F1526F5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6E006C-7EF3-9A4C-9425-D04ECF80BBFC}" type="datetimeFigureOut">
              <a:rPr lang="en-US" smtClean="0"/>
              <a:pPr/>
              <a:t>3/5/12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6A29EE-183C-C143-9264-CF9F1526F5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6E006C-7EF3-9A4C-9425-D04ECF80BBFC}" type="datetimeFigureOut">
              <a:rPr lang="en-US" smtClean="0"/>
              <a:pPr/>
              <a:t>3/5/12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A29EE-183C-C143-9264-CF9F1526F583}" type="slidenum">
              <a:rPr lang="en-US" smtClean="0"/>
              <a:pPr/>
              <a:t>‹#›</a:t>
            </a:fld>
            <a:endParaRPr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5A6E006C-7EF3-9A4C-9425-D04ECF80BBFC}" type="datetimeFigureOut">
              <a:rPr lang="en-US" smtClean="0"/>
              <a:pPr/>
              <a:t>3/5/12</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CF6A29EE-183C-C143-9264-CF9F1526F58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 id="2147483989" r:id="rId12"/>
    <p:sldLayoutId id="2147483990" r:id="rId13"/>
    <p:sldLayoutId id="2147483991" r:id="rId14"/>
    <p:sldLayoutId id="2147483992" r:id="rId15"/>
    <p:sldLayoutId id="2147483993"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98348" y="2715768"/>
            <a:ext cx="8147304" cy="1344168"/>
          </a:xfrm>
        </p:spPr>
        <p:txBody>
          <a:bodyPr>
            <a:normAutofit fontScale="90000"/>
          </a:bodyPr>
          <a:lstStyle/>
          <a:p>
            <a:r>
              <a:rPr lang="en-US" dirty="0" smtClean="0"/>
              <a:t>Europeans in southern Africa in the late 19</a:t>
            </a:r>
            <a:r>
              <a:rPr lang="en-US" baseline="30000" dirty="0" smtClean="0"/>
              <a:t>th</a:t>
            </a:r>
            <a:r>
              <a:rPr lang="en-US" dirty="0" smtClean="0"/>
              <a:t> century: from where, when and why had they come? </a:t>
            </a:r>
            <a:endParaRPr lang="en-US" dirty="0"/>
          </a:p>
        </p:txBody>
      </p:sp>
      <p:sp>
        <p:nvSpPr>
          <p:cNvPr id="3" name="Subtitle 2"/>
          <p:cNvSpPr>
            <a:spLocks noGrp="1"/>
          </p:cNvSpPr>
          <p:nvPr>
            <p:ph type="subTitle" idx="1"/>
          </p:nvPr>
        </p:nvSpPr>
        <p:spPr>
          <a:xfrm>
            <a:off x="498348" y="4835825"/>
            <a:ext cx="8147304" cy="667512"/>
          </a:xfrm>
        </p:spPr>
        <p:txBody>
          <a:bodyPr/>
          <a:lstStyle/>
          <a:p>
            <a:r>
              <a:rPr lang="en-US" dirty="0" smtClean="0"/>
              <a:t>By: Madhavika Gopal and Racheed Mani</a:t>
            </a:r>
            <a:endParaRPr lang="en-US" dirty="0"/>
          </a:p>
        </p:txBody>
      </p:sp>
    </p:spTree>
  </p:cSld>
  <p:clrMapOvr>
    <a:masterClrMapping/>
  </p:clrMapOvr>
  <p:transition>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500" y="555585"/>
            <a:ext cx="8001000" cy="5464215"/>
          </a:xfrm>
        </p:spPr>
        <p:txBody>
          <a:bodyPr/>
          <a:lstStyle/>
          <a:p>
            <a:r>
              <a:rPr lang="en-US" dirty="0" smtClean="0"/>
              <a:t>The British control forced the Boers to migrate to different places, first to Natal, then Orange Free State and then finally to Transvaal.</a:t>
            </a:r>
          </a:p>
          <a:p>
            <a:r>
              <a:rPr lang="en-US" dirty="0" smtClean="0"/>
              <a:t>But then the British also started conquering a large amount of land, especially land that contained he diamond mines.</a:t>
            </a:r>
          </a:p>
          <a:p>
            <a:endParaRPr lang="en-US" dirty="0"/>
          </a:p>
        </p:txBody>
      </p:sp>
      <p:pic>
        <p:nvPicPr>
          <p:cNvPr id="5" name="Picture 4"/>
          <p:cNvPicPr/>
          <p:nvPr/>
        </p:nvPicPr>
        <p:blipFill>
          <a:blip r:embed="rId2"/>
          <a:srcRect/>
          <a:stretch>
            <a:fillRect/>
          </a:stretch>
        </p:blipFill>
        <p:spPr bwMode="auto">
          <a:xfrm>
            <a:off x="4068411" y="2837451"/>
            <a:ext cx="4504090" cy="3420457"/>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Diamond and Gold</a:t>
            </a:r>
            <a:endParaRPr lang="en-US" dirty="0"/>
          </a:p>
        </p:txBody>
      </p:sp>
      <p:sp>
        <p:nvSpPr>
          <p:cNvPr id="3" name="Content Placeholder 2"/>
          <p:cNvSpPr>
            <a:spLocks noGrp="1"/>
          </p:cNvSpPr>
          <p:nvPr>
            <p:ph idx="1"/>
          </p:nvPr>
        </p:nvSpPr>
        <p:spPr>
          <a:xfrm>
            <a:off x="571500" y="1905000"/>
            <a:ext cx="8001000" cy="4374444"/>
          </a:xfrm>
        </p:spPr>
        <p:txBody>
          <a:bodyPr>
            <a:normAutofit fontScale="92500" lnSpcReduction="10000"/>
          </a:bodyPr>
          <a:lstStyle/>
          <a:p>
            <a:endParaRPr lang="en-US" dirty="0" smtClean="0"/>
          </a:p>
          <a:p>
            <a:r>
              <a:rPr lang="en-US" dirty="0" smtClean="0"/>
              <a:t>Diamonds were first discovers near the Vaal River during 1867, triggering a ‘diamond rush. The population of Kimberly increased to 50,000 as people from all over the world came. The Boers and the English were not the only people interested in South Africa anymore. </a:t>
            </a:r>
          </a:p>
          <a:p>
            <a:r>
              <a:rPr lang="en-US" dirty="0" smtClean="0"/>
              <a:t>Initially the local blacks and whites manages the mines. But as the mines grew deeper the locals didn’t have the expertise or the technology to extract gold and diamond, so business men (Cecil Rhodes) from outside cam and took over most of the mines,</a:t>
            </a:r>
          </a:p>
          <a:p>
            <a:endParaRPr lang="en-US" dirty="0" smtClean="0"/>
          </a:p>
          <a:p>
            <a:pPr>
              <a:buNone/>
            </a:pPr>
            <a:endParaRPr lang="en-US" dirty="0" smtClean="0"/>
          </a:p>
          <a:p>
            <a:endParaRPr lang="en-US" dirty="0"/>
          </a:p>
        </p:txBody>
      </p:sp>
    </p:spTree>
  </p:cSld>
  <p:clrMapOvr>
    <a:masterClrMapping/>
  </p:clrMapOvr>
  <p:transition>
    <p:cover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check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500" y="522111"/>
            <a:ext cx="8001000" cy="5497689"/>
          </a:xfrm>
        </p:spPr>
        <p:txBody>
          <a:bodyPr>
            <a:normAutofit/>
          </a:bodyPr>
          <a:lstStyle/>
          <a:p>
            <a:r>
              <a:rPr lang="en-US" dirty="0" smtClean="0"/>
              <a:t>In 1886, a second major mineral find was made along a large cliff thirty miles south of the Boer capital at Pretoria.</a:t>
            </a:r>
          </a:p>
          <a:p>
            <a:r>
              <a:rPr lang="en-US" dirty="0" smtClean="0"/>
              <a:t> These mining regions faces many problems relating to labor and cost.</a:t>
            </a:r>
          </a:p>
          <a:p>
            <a:r>
              <a:rPr lang="en-US" dirty="0" smtClean="0"/>
              <a:t>Local authorities also passed laws limiting the rights of the black Africans. They couldn’t own mines or practice trade. They were only allowed to work as under the whites. </a:t>
            </a:r>
          </a:p>
          <a:p>
            <a:r>
              <a:rPr lang="en-US" dirty="0" smtClean="0"/>
              <a:t>The few people who owned the mines </a:t>
            </a:r>
            <a:r>
              <a:rPr lang="en-US" smtClean="0"/>
              <a:t>eventually also gained </a:t>
            </a:r>
            <a:r>
              <a:rPr lang="en-US" dirty="0" smtClean="0"/>
              <a:t>control over South Africa.</a:t>
            </a:r>
          </a:p>
          <a:p>
            <a:pPr>
              <a:buNone/>
            </a:pPr>
            <a:endParaRPr lang="en-US" dirty="0" smtClean="0"/>
          </a:p>
          <a:p>
            <a:endParaRPr lang="en-US" dirty="0"/>
          </a:p>
        </p:txBody>
      </p:sp>
    </p:spTree>
  </p:cSld>
  <p:clrMapOvr>
    <a:masterClrMapping/>
  </p:clrMapOvr>
  <mc:AlternateContent>
    <mc:Choice xmlns:mp="http://schemas.microsoft.com/office/mac/powerpoint/2008/main" Requires="mp">
      <mc:AlternateContent>
        <mc:Choice Requires="mp">
          <mp:transition>
            <mp:cube dir="u"/>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p:cover dir="u"/>
          </p:transition>
        </mc:Fallback>
      </mc:AlternateContent>
    </mc:Choice>
    <mc:Fallback>
      <mc:AlternateContent>
        <mc:Choice Requires="mp">
          <p:transition>
            <p:cover dir="u"/>
          </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p:cover dir="u"/>
          </p:transition>
        </mc:Fallback>
      </mc:AlternateContent>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Portuguese</a:t>
            </a:r>
            <a:endParaRPr lang="en-US" dirty="0"/>
          </a:p>
        </p:txBody>
      </p:sp>
      <p:sp>
        <p:nvSpPr>
          <p:cNvPr id="3" name="Content Placeholder 2"/>
          <p:cNvSpPr>
            <a:spLocks noGrp="1"/>
          </p:cNvSpPr>
          <p:nvPr>
            <p:ph idx="1"/>
          </p:nvPr>
        </p:nvSpPr>
        <p:spPr/>
        <p:txBody>
          <a:bodyPr/>
          <a:lstStyle/>
          <a:p>
            <a:r>
              <a:rPr lang="en-US" dirty="0" smtClean="0"/>
              <a:t>The first European to land in Cape Town was Antonio da Saldanha in 1503. </a:t>
            </a:r>
          </a:p>
          <a:p>
            <a:r>
              <a:rPr lang="en-US" dirty="0" smtClean="0"/>
              <a:t>When?- during the 15</a:t>
            </a:r>
            <a:r>
              <a:rPr lang="en-US" baseline="30000" dirty="0" smtClean="0"/>
              <a:t>th</a:t>
            </a:r>
            <a:r>
              <a:rPr lang="en-US" dirty="0" smtClean="0"/>
              <a:t> century</a:t>
            </a:r>
          </a:p>
          <a:p>
            <a:r>
              <a:rPr lang="en-US" dirty="0" smtClean="0"/>
              <a:t>Why?- They came into Southern Africa, not very interested in colonization but primarily to establish some trade down there. </a:t>
            </a:r>
          </a:p>
          <a:p>
            <a:endParaRPr lang="en-US" dirty="0" smtClean="0"/>
          </a:p>
        </p:txBody>
      </p:sp>
    </p:spTree>
  </p:cSld>
  <p:clrMapOvr>
    <a:masterClrMapping/>
  </p:clrMapOvr>
  <p:transition>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to Actually Settle in Southern Africa</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From Where: The Netherlands</a:t>
            </a:r>
          </a:p>
          <a:p>
            <a:r>
              <a:rPr lang="en-US" dirty="0" smtClean="0"/>
              <a:t>When? They came in the 17</a:t>
            </a:r>
            <a:r>
              <a:rPr lang="en-US" baseline="30000" dirty="0" smtClean="0"/>
              <a:t>th</a:t>
            </a:r>
            <a:r>
              <a:rPr lang="en-US" dirty="0" smtClean="0"/>
              <a:t> century, with the first settlement established in 1652.</a:t>
            </a:r>
          </a:p>
          <a:p>
            <a:r>
              <a:rPr lang="en-US" dirty="0" smtClean="0"/>
              <a:t> Why?- South Africa was a region rich in resources, especially minerals, such as diamonds and gold. </a:t>
            </a:r>
          </a:p>
          <a:p>
            <a:r>
              <a:rPr lang="en-US" dirty="0" smtClean="0"/>
              <a:t>The Dutch were primarily exploring the region and after a shipwreck (1647) of the Dutch Ship </a:t>
            </a:r>
            <a:r>
              <a:rPr lang="en-US" i="1" dirty="0" smtClean="0"/>
              <a:t>Nieuwe Haarlem </a:t>
            </a:r>
            <a:r>
              <a:rPr lang="en-US" dirty="0" smtClean="0"/>
              <a:t>they stayed for a year at a small settlement. </a:t>
            </a:r>
          </a:p>
          <a:p>
            <a:r>
              <a:rPr lang="en-US" dirty="0" smtClean="0"/>
              <a:t>After returning to Holland, some of the shipwrecked sailors wanted to convince the Dutch East India company to open a trading centre here. </a:t>
            </a:r>
          </a:p>
          <a:p>
            <a:r>
              <a:rPr lang="en-US" dirty="0" smtClean="0"/>
              <a:t>The company duly obliged and the first permanent settlement was founded in 1652. </a:t>
            </a:r>
            <a:r>
              <a:rPr lang="en-US" i="1" dirty="0" smtClean="0"/>
              <a:t> </a:t>
            </a:r>
          </a:p>
          <a:p>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3289" y="0"/>
            <a:ext cx="9167289" cy="6857999"/>
          </a:xfrm>
          <a:prstGeom prst="rect">
            <a:avLst/>
          </a:prstGeom>
        </p:spPr>
      </p:pic>
    </p:spTree>
  </p:cSld>
  <p:clrMapOvr>
    <a:masterClrMapping/>
  </p:clrMapOvr>
  <p:transition>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500" y="306782"/>
            <a:ext cx="8001000" cy="2782439"/>
          </a:xfrm>
        </p:spPr>
        <p:txBody>
          <a:bodyPr/>
          <a:lstStyle/>
          <a:p>
            <a:r>
              <a:rPr lang="en-US" dirty="0" smtClean="0"/>
              <a:t>The Dutch then started increasing their territory and continued, even with the presence of the </a:t>
            </a:r>
            <a:r>
              <a:rPr lang="en-US" dirty="0" err="1" smtClean="0"/>
              <a:t>Khoikhoi</a:t>
            </a:r>
            <a:r>
              <a:rPr lang="en-US" dirty="0" smtClean="0"/>
              <a:t>. Van Riebeeck, the Dutch colonial administrator and founder of Cape Town, started to expand slavery and imported large amounts of slaves in an expansion. There was an ultimate marriage between the Dutch and slaves, leading to the formation of the Cape Coloured population. </a:t>
            </a:r>
            <a:endParaRPr lang="en-US" dirty="0"/>
          </a:p>
        </p:txBody>
      </p:sp>
      <p:pic>
        <p:nvPicPr>
          <p:cNvPr id="4" name="Picture 3"/>
          <p:cNvPicPr>
            <a:picLocks noChangeAspect="1"/>
          </p:cNvPicPr>
          <p:nvPr/>
        </p:nvPicPr>
        <p:blipFill>
          <a:blip r:embed="rId2"/>
          <a:stretch>
            <a:fillRect/>
          </a:stretch>
        </p:blipFill>
        <p:spPr>
          <a:xfrm>
            <a:off x="2240513" y="3089221"/>
            <a:ext cx="4737898" cy="3584790"/>
          </a:xfrm>
          <a:prstGeom prst="rect">
            <a:avLst/>
          </a:prstGeom>
        </p:spPr>
      </p:pic>
    </p:spTree>
  </p:cSld>
  <p:clrMapOvr>
    <a:masterClrMapping/>
  </p:clrMapOvr>
  <p:transition>
    <p:split orient="ver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British</a:t>
            </a:r>
            <a:endParaRPr lang="en-US" dirty="0"/>
          </a:p>
        </p:txBody>
      </p:sp>
      <p:sp>
        <p:nvSpPr>
          <p:cNvPr id="3" name="Content Placeholder 2"/>
          <p:cNvSpPr>
            <a:spLocks noGrp="1"/>
          </p:cNvSpPr>
          <p:nvPr>
            <p:ph idx="1"/>
          </p:nvPr>
        </p:nvSpPr>
        <p:spPr/>
        <p:txBody>
          <a:bodyPr/>
          <a:lstStyle/>
          <a:p>
            <a:r>
              <a:rPr lang="en-US" dirty="0" smtClean="0"/>
              <a:t>From where- Great Britain</a:t>
            </a:r>
          </a:p>
          <a:p>
            <a:r>
              <a:rPr lang="en-US" dirty="0" smtClean="0"/>
              <a:t>When- The British came in the 18</a:t>
            </a:r>
            <a:r>
              <a:rPr lang="en-US" baseline="30000" dirty="0" smtClean="0"/>
              <a:t>th</a:t>
            </a:r>
            <a:r>
              <a:rPr lang="en-US" dirty="0" smtClean="0"/>
              <a:t> century, seizing control in 1795, returning it to the Dutch in 1803, but reclaiming it in 1806.  </a:t>
            </a:r>
          </a:p>
          <a:p>
            <a:r>
              <a:rPr lang="en-US" dirty="0" smtClean="0"/>
              <a:t>Why- Imperialism- or empire building. There was the European belief that Europeans were superior to others, and England was the leading colonial power. There was also the case of South Africa being rich in mineral resources. </a:t>
            </a:r>
            <a:endParaRPr lang="en-US" dirty="0"/>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the British Came?</a:t>
            </a:r>
            <a:endParaRPr lang="en-US" dirty="0"/>
          </a:p>
        </p:txBody>
      </p:sp>
      <p:sp>
        <p:nvSpPr>
          <p:cNvPr id="3" name="Content Placeholder 2"/>
          <p:cNvSpPr>
            <a:spLocks noGrp="1"/>
          </p:cNvSpPr>
          <p:nvPr>
            <p:ph idx="1"/>
          </p:nvPr>
        </p:nvSpPr>
        <p:spPr/>
        <p:txBody>
          <a:bodyPr/>
          <a:lstStyle/>
          <a:p>
            <a:r>
              <a:rPr lang="en-US" dirty="0" smtClean="0"/>
              <a:t>Europeans, on a while, invaded Africa with the intention of instilling Christianity into natives, while introducing Western ideas in education, medicine and life. </a:t>
            </a:r>
          </a:p>
          <a:p>
            <a:r>
              <a:rPr lang="en-US" dirty="0" smtClean="0"/>
              <a:t>Africa provided Britain manufactures with cheap labour, raw materials and a market for </a:t>
            </a:r>
            <a:r>
              <a:rPr lang="en-US" smtClean="0"/>
              <a:t>their products. </a:t>
            </a:r>
            <a:endParaRPr lang="en-US" dirty="0"/>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Situation between the British and the Dutch</a:t>
            </a:r>
            <a:endParaRPr lang="en-US" dirty="0"/>
          </a:p>
        </p:txBody>
      </p:sp>
      <p:sp>
        <p:nvSpPr>
          <p:cNvPr id="3" name="Content Placeholder 2"/>
          <p:cNvSpPr>
            <a:spLocks noGrp="1"/>
          </p:cNvSpPr>
          <p:nvPr>
            <p:ph idx="1"/>
          </p:nvPr>
        </p:nvSpPr>
        <p:spPr/>
        <p:txBody>
          <a:bodyPr/>
          <a:lstStyle/>
          <a:p>
            <a:r>
              <a:rPr lang="en-US" dirty="0" smtClean="0"/>
              <a:t>The tension in between the British and the Dutch started in 1807, the British abolished slavery. But they did pass the “</a:t>
            </a:r>
            <a:r>
              <a:rPr lang="en-US" dirty="0" err="1" smtClean="0"/>
              <a:t>Hottentot</a:t>
            </a:r>
            <a:r>
              <a:rPr lang="en-US" dirty="0" smtClean="0"/>
              <a:t> law”, which made sure the blacks remained inferior to the Europeans.</a:t>
            </a:r>
          </a:p>
          <a:p>
            <a:r>
              <a:rPr lang="en-US" dirty="0" smtClean="0"/>
              <a:t>The Boers didn’t really like British because they actually treated the Africans with some respect. They listened to the problems of the workers, eventually removed the </a:t>
            </a:r>
            <a:r>
              <a:rPr lang="en-US" dirty="0" err="1" smtClean="0"/>
              <a:t>Hottentot</a:t>
            </a:r>
            <a:r>
              <a:rPr lang="en-US" dirty="0" smtClean="0"/>
              <a:t> law and abolished slavery in the entire empire.</a:t>
            </a:r>
            <a:endParaRPr lang="en-US" dirty="0"/>
          </a:p>
        </p:txBody>
      </p:sp>
    </p:spTree>
  </p:cSld>
  <p:clrMapOvr>
    <a:masterClrMapping/>
  </p:clrMapOvr>
  <p:transition>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cover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87</TotalTime>
  <Words>705</Words>
  <Application>Microsoft Macintosh PowerPoint</Application>
  <PresentationFormat>On-screen Show (4:3)</PresentationFormat>
  <Paragraphs>35</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Travelogue</vt:lpstr>
      <vt:lpstr>Europeans in southern Africa in the late 19th century: from where, when and why had they come? </vt:lpstr>
      <vt:lpstr>The Portuguese</vt:lpstr>
      <vt:lpstr>The First to Actually Settle in Southern Africa</vt:lpstr>
      <vt:lpstr>Slide 4</vt:lpstr>
      <vt:lpstr>Slide 5</vt:lpstr>
      <vt:lpstr>The British</vt:lpstr>
      <vt:lpstr>Why the British Came?</vt:lpstr>
      <vt:lpstr>Situation between the British and the Dutch</vt:lpstr>
      <vt:lpstr>Slide 9</vt:lpstr>
      <vt:lpstr>Slide 10</vt:lpstr>
      <vt:lpstr>Diamond and Gold</vt:lpstr>
      <vt:lpstr>Slide 12</vt:lpstr>
      <vt:lpstr>Slide 13</vt:lpstr>
    </vt:vector>
  </TitlesOfParts>
  <Company>AISK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Europeans in southern Africa in the late 19th century: from where, when and why had they come? </dc:title>
  <dc:creator>Sysadmin</dc:creator>
  <cp:lastModifiedBy>Sysadmin</cp:lastModifiedBy>
  <cp:revision>10</cp:revision>
  <dcterms:created xsi:type="dcterms:W3CDTF">2012-03-05T20:43:06Z</dcterms:created>
  <dcterms:modified xsi:type="dcterms:W3CDTF">2012-03-05T20:43:22Z</dcterms:modified>
</cp:coreProperties>
</file>